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9" r:id="rId2"/>
  </p:sldIdLst>
  <p:sldSz cx="9906000" cy="6858000" type="A4"/>
  <p:notesSz cx="67945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C8"/>
    <a:srgbClr val="0098D0"/>
    <a:srgbClr val="99D6EC"/>
    <a:srgbClr val="FF5A00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0" autoAdjust="0"/>
    <p:restoredTop sz="94647" autoAdjust="0"/>
  </p:normalViewPr>
  <p:slideViewPr>
    <p:cSldViewPr>
      <p:cViewPr varScale="1">
        <p:scale>
          <a:sx n="104" d="100"/>
          <a:sy n="104" d="100"/>
        </p:scale>
        <p:origin x="156" y="13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2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4" cy="496570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8644" y="0"/>
            <a:ext cx="2944284" cy="496570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4" cy="496570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8644" y="9433107"/>
            <a:ext cx="2944284" cy="496570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4" cy="496570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8644" y="0"/>
            <a:ext cx="2944284" cy="496570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1" y="4717416"/>
            <a:ext cx="5435600" cy="4469130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4" cy="496570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8644" y="9433107"/>
            <a:ext cx="2944284" cy="496570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F74F-4CAD-4B04-AE73-ADD1A31E1A3B}" type="datetime1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E6028-3B99-4EBB-8FB4-94382EAAE267}" type="datetime1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91BA-24FB-4119-9E4F-BFB6A0C55B30}" type="datetime1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E5D92582-81E2-49A5-8FE1-CFC3A2C6461B}" type="datetime1">
              <a:rPr lang="ja-JP" altLang="en-US" smtClean="0"/>
              <a:t>2022/3/28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494204"/>
              </p:ext>
            </p:extLst>
          </p:nvPr>
        </p:nvGraphicFramePr>
        <p:xfrm>
          <a:off x="51969" y="6060626"/>
          <a:ext cx="9817859" cy="752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000">
                  <a:extLst>
                    <a:ext uri="{9D8B030D-6E8A-4147-A177-3AD203B41FA5}">
                      <a16:colId xmlns:a16="http://schemas.microsoft.com/office/drawing/2014/main" val="3485567589"/>
                    </a:ext>
                  </a:extLst>
                </a:gridCol>
                <a:gridCol w="3713031">
                  <a:extLst>
                    <a:ext uri="{9D8B030D-6E8A-4147-A177-3AD203B41FA5}">
                      <a16:colId xmlns:a16="http://schemas.microsoft.com/office/drawing/2014/main" val="4275419979"/>
                    </a:ext>
                  </a:extLst>
                </a:gridCol>
                <a:gridCol w="4916828">
                  <a:extLst>
                    <a:ext uri="{9D8B030D-6E8A-4147-A177-3AD203B41FA5}">
                      <a16:colId xmlns:a16="http://schemas.microsoft.com/office/drawing/2014/main" val="2277153545"/>
                    </a:ext>
                  </a:extLst>
                </a:gridCol>
              </a:tblGrid>
              <a:tr h="7527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中長期の目標</a:t>
                      </a:r>
                    </a:p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（概要）</a:t>
                      </a:r>
                      <a:r>
                        <a:rPr kumimoji="1" lang="en-US" altLang="ja-JP" sz="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※3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●定性的な目標（実施</a:t>
                      </a:r>
                      <a:r>
                        <a:rPr kumimoji="1"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年後）</a:t>
                      </a:r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●定量的な目標（実施</a:t>
                      </a:r>
                      <a:r>
                        <a:rPr kumimoji="1"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年後）</a:t>
                      </a:r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0732764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261171"/>
              </p:ext>
            </p:extLst>
          </p:nvPr>
        </p:nvGraphicFramePr>
        <p:xfrm>
          <a:off x="75892" y="2162893"/>
          <a:ext cx="9773653" cy="3652800"/>
        </p:xfrm>
        <a:graphic>
          <a:graphicData uri="http://schemas.openxmlformats.org/drawingml/2006/table">
            <a:tbl>
              <a:tblPr/>
              <a:tblGrid>
                <a:gridCol w="9773653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補助事業の概要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4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334800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sp>
        <p:nvSpPr>
          <p:cNvPr id="16" name="テキスト ボックス 1"/>
          <p:cNvSpPr>
            <a:spLocks noChangeArrowheads="1"/>
          </p:cNvSpPr>
          <p:nvPr/>
        </p:nvSpPr>
        <p:spPr bwMode="auto">
          <a:xfrm>
            <a:off x="-111555" y="-962"/>
            <a:ext cx="407109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（様式３）事業ＰＲ資料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296571"/>
              </p:ext>
            </p:extLst>
          </p:nvPr>
        </p:nvGraphicFramePr>
        <p:xfrm>
          <a:off x="56456" y="250551"/>
          <a:ext cx="9793089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4363">
                  <a:extLst>
                    <a:ext uri="{9D8B030D-6E8A-4147-A177-3AD203B41FA5}">
                      <a16:colId xmlns:a16="http://schemas.microsoft.com/office/drawing/2014/main" val="3188499871"/>
                    </a:ext>
                  </a:extLst>
                </a:gridCol>
                <a:gridCol w="3264363">
                  <a:extLst>
                    <a:ext uri="{9D8B030D-6E8A-4147-A177-3AD203B41FA5}">
                      <a16:colId xmlns:a16="http://schemas.microsoft.com/office/drawing/2014/main" val="2029750029"/>
                    </a:ext>
                  </a:extLst>
                </a:gridCol>
                <a:gridCol w="3264363">
                  <a:extLst>
                    <a:ext uri="{9D8B030D-6E8A-4147-A177-3AD203B41FA5}">
                      <a16:colId xmlns:a16="http://schemas.microsoft.com/office/drawing/2014/main" val="130806059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補助事業名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：令和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年度地域商業機能複合化推進事業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地方公共団体名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：辰野町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補助事業者名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事業実施場所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：下辰野商店街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事業実施期間：令和　年　月～令和　年　月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341979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102481"/>
              </p:ext>
            </p:extLst>
          </p:nvPr>
        </p:nvGraphicFramePr>
        <p:xfrm>
          <a:off x="56456" y="713707"/>
          <a:ext cx="3168352" cy="1209600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商店街等の現況・課題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885600">
                <a:tc>
                  <a:txBody>
                    <a:bodyPr/>
                    <a:lstStyle/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958492"/>
              </p:ext>
            </p:extLst>
          </p:nvPr>
        </p:nvGraphicFramePr>
        <p:xfrm>
          <a:off x="3368824" y="713707"/>
          <a:ext cx="3168352" cy="1209600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地域住民の商店街等へのニーズ・需要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885600">
                <a:tc>
                  <a:txBody>
                    <a:bodyPr/>
                    <a:lstStyle/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053111"/>
              </p:ext>
            </p:extLst>
          </p:nvPr>
        </p:nvGraphicFramePr>
        <p:xfrm>
          <a:off x="6670852" y="713707"/>
          <a:ext cx="3168352" cy="1209600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実施体制</a:t>
                      </a: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※1</a:t>
                      </a:r>
                      <a:endParaRPr kumimoji="1" lang="ja-JP" altLang="en-US" sz="14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885600">
                <a:tc>
                  <a:txBody>
                    <a:bodyPr/>
                    <a:lstStyle/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335051"/>
              </p:ext>
            </p:extLst>
          </p:nvPr>
        </p:nvGraphicFramePr>
        <p:xfrm>
          <a:off x="6609184" y="2559285"/>
          <a:ext cx="3132000" cy="3189600"/>
        </p:xfrm>
        <a:graphic>
          <a:graphicData uri="http://schemas.openxmlformats.org/drawingml/2006/table">
            <a:tbl>
              <a:tblPr/>
              <a:tblGrid>
                <a:gridCol w="3132000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テナントミックスの仕組み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286560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●得られたデータを活用するための仕組み</a:t>
                      </a: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sp>
        <p:nvSpPr>
          <p:cNvPr id="24" name="二等辺三角形 23"/>
          <p:cNvSpPr/>
          <p:nvPr/>
        </p:nvSpPr>
        <p:spPr bwMode="auto">
          <a:xfrm rot="10800000">
            <a:off x="3532035" y="5853330"/>
            <a:ext cx="2824161" cy="1620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kumimoji="0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516620"/>
              </p:ext>
            </p:extLst>
          </p:nvPr>
        </p:nvGraphicFramePr>
        <p:xfrm>
          <a:off x="3369176" y="2559285"/>
          <a:ext cx="3132000" cy="3189600"/>
        </p:xfrm>
        <a:graphic>
          <a:graphicData uri="http://schemas.openxmlformats.org/drawingml/2006/table">
            <a:tbl>
              <a:tblPr/>
              <a:tblGrid>
                <a:gridCol w="3132000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データの分析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286560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●データ指標の設定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●データ指標の測定方法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●データを取得・活用するための工夫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839665"/>
              </p:ext>
            </p:extLst>
          </p:nvPr>
        </p:nvGraphicFramePr>
        <p:xfrm>
          <a:off x="164808" y="2559285"/>
          <a:ext cx="3060000" cy="3189600"/>
        </p:xfrm>
        <a:graphic>
          <a:graphicData uri="http://schemas.openxmlformats.org/drawingml/2006/table">
            <a:tbl>
              <a:tblPr/>
              <a:tblGrid>
                <a:gridCol w="3060000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取組概要（アクション）</a:t>
                      </a: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※2</a:t>
                      </a:r>
                      <a:endParaRPr kumimoji="1" lang="ja-JP" altLang="en-US" sz="9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286560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●データ収集体制の概要・効果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●お試し出店の場の概要・効果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●導入する新たな機能の概要・効果 等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sp>
        <p:nvSpPr>
          <p:cNvPr id="15" name="二等辺三角形 14"/>
          <p:cNvSpPr/>
          <p:nvPr/>
        </p:nvSpPr>
        <p:spPr bwMode="auto">
          <a:xfrm rot="10800000">
            <a:off x="3532035" y="1962799"/>
            <a:ext cx="2824161" cy="1620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kumimoji="0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"/>
          <p:cNvSpPr>
            <a:spLocks noChangeArrowheads="1"/>
          </p:cNvSpPr>
          <p:nvPr/>
        </p:nvSpPr>
        <p:spPr bwMode="auto">
          <a:xfrm>
            <a:off x="2648744" y="-962"/>
            <a:ext cx="733447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＜事業区分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＞商店街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等新機能導入促進事業（ハード事業）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537176" y="1916832"/>
            <a:ext cx="349238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※1.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中核的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な担い手や中核となる推進体制の概要、関係団体との連携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状況等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5892" y="5800343"/>
            <a:ext cx="338437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※2.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事業区分に応じ、不必要な語句は削除すること。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690892" y="5860532"/>
            <a:ext cx="329232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※3.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（様式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）提案書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1.(3)2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①②に記載した内容の概要を記入すること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883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267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2019-08-08T00:43:42Z</dcterms:created>
  <dcterms:modified xsi:type="dcterms:W3CDTF">2022-03-28T05:48:33Z</dcterms:modified>
</cp:coreProperties>
</file>